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70" r:id="rId11"/>
    <p:sldId id="271" r:id="rId12"/>
    <p:sldId id="290" r:id="rId13"/>
    <p:sldId id="282" r:id="rId14"/>
    <p:sldId id="273" r:id="rId15"/>
    <p:sldId id="274" r:id="rId16"/>
    <p:sldId id="275" r:id="rId17"/>
    <p:sldId id="276" r:id="rId18"/>
    <p:sldId id="277" r:id="rId19"/>
    <p:sldId id="278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SKIN DISEASES DUE TO PHYSICAL AGENTS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B- others: rare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C00000"/>
                </a:solidFill>
              </a:rPr>
              <a:t>1- </a:t>
            </a:r>
            <a:r>
              <a:rPr lang="en-US" dirty="0" err="1" smtClean="0">
                <a:solidFill>
                  <a:srgbClr val="C00000"/>
                </a:solidFill>
              </a:rPr>
              <a:t>hydroa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estivale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Hutchson</a:t>
            </a:r>
            <a:r>
              <a:rPr lang="en-US" dirty="0" smtClean="0">
                <a:solidFill>
                  <a:srgbClr val="C00000"/>
                </a:solidFill>
              </a:rPr>
              <a:t> summer </a:t>
            </a:r>
            <a:r>
              <a:rPr lang="en-US" dirty="0" err="1" smtClean="0">
                <a:solidFill>
                  <a:srgbClr val="C00000"/>
                </a:solidFill>
              </a:rPr>
              <a:t>prurigo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2- </a:t>
            </a:r>
            <a:r>
              <a:rPr lang="en-US" dirty="0" err="1" smtClean="0">
                <a:solidFill>
                  <a:srgbClr val="C00000"/>
                </a:solidFill>
              </a:rPr>
              <a:t>Hyroa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vacciniforme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3- Solar </a:t>
            </a:r>
            <a:r>
              <a:rPr lang="en-US" dirty="0" err="1" smtClean="0">
                <a:solidFill>
                  <a:srgbClr val="C00000"/>
                </a:solidFill>
              </a:rPr>
              <a:t>urticaria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Drug – induced photosensitivity</a:t>
            </a:r>
            <a:endParaRPr lang="ar-IQ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r>
              <a:rPr lang="en-US" sz="3600" b="1" dirty="0" smtClean="0">
                <a:solidFill>
                  <a:srgbClr val="C00000"/>
                </a:solidFill>
              </a:rPr>
              <a:t>systemic drugs</a:t>
            </a:r>
            <a:r>
              <a:rPr lang="en-US" dirty="0" smtClean="0"/>
              <a:t>: such as </a:t>
            </a:r>
            <a:r>
              <a:rPr lang="en-US" dirty="0" err="1" smtClean="0"/>
              <a:t>brufen</a:t>
            </a:r>
            <a:r>
              <a:rPr lang="en-US" dirty="0" smtClean="0"/>
              <a:t>, </a:t>
            </a:r>
            <a:r>
              <a:rPr lang="en-US" dirty="0" err="1" smtClean="0"/>
              <a:t>phenothiazine</a:t>
            </a:r>
            <a:r>
              <a:rPr lang="en-US" dirty="0" smtClean="0"/>
              <a:t>, sulfa, </a:t>
            </a:r>
            <a:r>
              <a:rPr lang="en-US" dirty="0" err="1" smtClean="0"/>
              <a:t>nalidixic</a:t>
            </a:r>
            <a:r>
              <a:rPr lang="en-US" dirty="0" smtClean="0"/>
              <a:t> acid, </a:t>
            </a:r>
            <a:r>
              <a:rPr lang="en-US" dirty="0" err="1" smtClean="0"/>
              <a:t>frusamide</a:t>
            </a:r>
            <a:r>
              <a:rPr lang="en-US" dirty="0" smtClean="0"/>
              <a:t>, </a:t>
            </a:r>
            <a:r>
              <a:rPr lang="en-US" dirty="0" err="1" smtClean="0"/>
              <a:t>chlorpropamide</a:t>
            </a:r>
            <a:r>
              <a:rPr lang="en-US" dirty="0" smtClean="0"/>
              <a:t>, </a:t>
            </a:r>
            <a:r>
              <a:rPr lang="en-US" dirty="0" err="1" smtClean="0"/>
              <a:t>gresiofulvin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C/F: after sun light exposure pt. develop diffuse erythema, itching &amp; burning sensation on sun exposed skin</a:t>
            </a:r>
          </a:p>
          <a:p>
            <a:r>
              <a:rPr lang="en-US" dirty="0" smtClean="0"/>
              <a:t>2- </a:t>
            </a:r>
            <a:r>
              <a:rPr lang="en-US" sz="3600" b="1" dirty="0" smtClean="0">
                <a:solidFill>
                  <a:srgbClr val="C00000"/>
                </a:solidFill>
              </a:rPr>
              <a:t>topical agents</a:t>
            </a:r>
            <a:r>
              <a:rPr lang="en-US" dirty="0" smtClean="0"/>
              <a:t>: include:</a:t>
            </a:r>
          </a:p>
          <a:p>
            <a:pPr>
              <a:buNone/>
            </a:pPr>
            <a:r>
              <a:rPr lang="en-US" dirty="0" smtClean="0"/>
              <a:t>   - </a:t>
            </a:r>
            <a:r>
              <a:rPr lang="en-US" b="1" dirty="0" smtClean="0">
                <a:solidFill>
                  <a:srgbClr val="002060"/>
                </a:solidFill>
              </a:rPr>
              <a:t>Tar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- </a:t>
            </a:r>
            <a:r>
              <a:rPr lang="en-US" sz="3600" b="1" dirty="0" err="1" smtClean="0">
                <a:solidFill>
                  <a:srgbClr val="002060"/>
                </a:solidFill>
              </a:rPr>
              <a:t>psoarlen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found in oil of </a:t>
            </a:r>
            <a:r>
              <a:rPr lang="en-US" dirty="0" err="1" smtClean="0"/>
              <a:t>pergamot</a:t>
            </a:r>
            <a:r>
              <a:rPr lang="en-US" dirty="0" smtClean="0"/>
              <a:t>(perfume)   pt. develop itching &amp; erythema </a:t>
            </a:r>
            <a:r>
              <a:rPr lang="en-US" dirty="0" err="1" smtClean="0"/>
              <a:t>s.t</a:t>
            </a:r>
            <a:r>
              <a:rPr lang="en-US" dirty="0" smtClean="0"/>
              <a:t> blisters at the site of perfume application followed healing with post-inflammatory hyperpigmentation usually with </a:t>
            </a:r>
            <a:r>
              <a:rPr lang="en-US" dirty="0" err="1" smtClean="0"/>
              <a:t>bizzare</a:t>
            </a:r>
            <a:r>
              <a:rPr lang="en-US" dirty="0" smtClean="0"/>
              <a:t> shape at site of the neck ( </a:t>
            </a:r>
            <a:r>
              <a:rPr lang="en-US" b="1" dirty="0" err="1" smtClean="0">
                <a:solidFill>
                  <a:srgbClr val="0B7B20"/>
                </a:solidFill>
              </a:rPr>
              <a:t>Berloque</a:t>
            </a:r>
            <a:r>
              <a:rPr lang="en-US" b="1" dirty="0" smtClean="0">
                <a:solidFill>
                  <a:srgbClr val="0B7B20"/>
                </a:solidFill>
              </a:rPr>
              <a:t> dermatitis</a:t>
            </a:r>
            <a:r>
              <a:rPr lang="en-US" dirty="0" smtClean="0"/>
              <a:t>)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4986" y="1600200"/>
            <a:ext cx="48540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3600" b="1" dirty="0" smtClean="0">
                <a:solidFill>
                  <a:srgbClr val="002060"/>
                </a:solidFill>
              </a:rPr>
              <a:t>plants</a:t>
            </a:r>
            <a:r>
              <a:rPr lang="en-US" dirty="0" smtClean="0"/>
              <a:t>: unribben citrus fruit containing </a:t>
            </a:r>
            <a:r>
              <a:rPr lang="en-US" dirty="0" err="1" smtClean="0"/>
              <a:t>psoralen</a:t>
            </a:r>
            <a:r>
              <a:rPr lang="en-US" dirty="0" smtClean="0"/>
              <a:t> compound in its shell. After contact with skin &amp; after sun exposure pt. will develop itching or burning sensation &amp; erythema at site of contact especially hands in women &amp; </a:t>
            </a:r>
            <a:r>
              <a:rPr lang="en-US" dirty="0" err="1" smtClean="0"/>
              <a:t>perioral</a:t>
            </a:r>
            <a:r>
              <a:rPr lang="en-US" dirty="0" smtClean="0"/>
              <a:t> skin in children &amp; usually healed with post inflammatory hyperpigmentation (</a:t>
            </a:r>
            <a:r>
              <a:rPr lang="en-US" b="1" dirty="0" err="1" smtClean="0">
                <a:solidFill>
                  <a:srgbClr val="FF0000"/>
                </a:solidFill>
              </a:rPr>
              <a:t>phyto</a:t>
            </a:r>
            <a:r>
              <a:rPr lang="en-US" b="1" dirty="0" smtClean="0">
                <a:solidFill>
                  <a:srgbClr val="FF0000"/>
                </a:solidFill>
              </a:rPr>
              <a:t> photo dermatitis).                            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Skin reaction to cold</a:t>
            </a:r>
            <a:endParaRPr lang="ar-IQ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</a:t>
            </a:r>
            <a:r>
              <a:rPr lang="en-US" sz="3600" b="1" dirty="0" smtClean="0">
                <a:solidFill>
                  <a:srgbClr val="FF0000"/>
                </a:solidFill>
              </a:rPr>
              <a:t>chilblain (</a:t>
            </a:r>
            <a:r>
              <a:rPr lang="en-US" sz="3600" b="1" dirty="0" err="1" smtClean="0">
                <a:solidFill>
                  <a:srgbClr val="FF0000"/>
                </a:solidFill>
              </a:rPr>
              <a:t>perniosis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After cold exposure pt. develop itchy painful erythematous swellings on fingers &amp; toes &amp; </a:t>
            </a:r>
            <a:r>
              <a:rPr lang="en-US" dirty="0" err="1" smtClean="0"/>
              <a:t>s.t</a:t>
            </a:r>
            <a:r>
              <a:rPr lang="en-US" dirty="0" smtClean="0"/>
              <a:t> nose &amp; ear. In sever cases may cause blisters &amp; ulcerations. It is commonly see in young people especially blacks. It subside within 1-2  wks.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Treat.- cold protection by wearing thick gloves&amp; stocks</a:t>
            </a:r>
          </a:p>
          <a:p>
            <a:pPr>
              <a:buNone/>
            </a:pPr>
            <a:r>
              <a:rPr lang="en-US" dirty="0" smtClean="0"/>
              <a:t>              - gradual </a:t>
            </a:r>
            <a:r>
              <a:rPr lang="en-US" dirty="0" err="1" smtClean="0"/>
              <a:t>rewarming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- topical corticosteroid</a:t>
            </a:r>
          </a:p>
          <a:p>
            <a:pPr>
              <a:buNone/>
            </a:pPr>
            <a:r>
              <a:rPr lang="en-US" dirty="0" smtClean="0"/>
              <a:t>             - vasodilator in sever cases: 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dirty="0" err="1" smtClean="0"/>
              <a:t>nifedipine</a:t>
            </a:r>
            <a:r>
              <a:rPr lang="en-US" dirty="0" smtClean="0"/>
              <a:t> 200mg/ d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2- </a:t>
            </a:r>
            <a:r>
              <a:rPr lang="en-US" sz="3600" b="1" dirty="0" err="1" smtClean="0">
                <a:solidFill>
                  <a:srgbClr val="FF0000"/>
                </a:solidFill>
              </a:rPr>
              <a:t>Raynaud</a:t>
            </a:r>
            <a:r>
              <a:rPr lang="en-US" sz="3600" b="1" dirty="0" smtClean="0">
                <a:solidFill>
                  <a:srgbClr val="FF0000"/>
                </a:solidFill>
              </a:rPr>
              <a:t> s phenomenon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After cold exposure the fingers first become white &amp; then blue &amp; then become red.</a:t>
            </a:r>
          </a:p>
          <a:p>
            <a:pPr>
              <a:buNone/>
            </a:pPr>
            <a:r>
              <a:rPr lang="en-US" dirty="0" smtClean="0"/>
              <a:t>Causes:</a:t>
            </a:r>
          </a:p>
          <a:p>
            <a:pPr>
              <a:buNone/>
            </a:pPr>
            <a:r>
              <a:rPr lang="en-US" dirty="0" smtClean="0"/>
              <a:t>A- </a:t>
            </a:r>
            <a:r>
              <a:rPr lang="en-US" b="1" dirty="0" err="1" smtClean="0">
                <a:solidFill>
                  <a:srgbClr val="002060"/>
                </a:solidFill>
              </a:rPr>
              <a:t>Raynaud</a:t>
            </a:r>
            <a:r>
              <a:rPr lang="en-US" b="1" dirty="0" smtClean="0">
                <a:solidFill>
                  <a:srgbClr val="002060"/>
                </a:solidFill>
              </a:rPr>
              <a:t> s disease</a:t>
            </a:r>
          </a:p>
          <a:p>
            <a:pPr>
              <a:buNone/>
            </a:pPr>
            <a:r>
              <a:rPr lang="en-US" dirty="0" smtClean="0"/>
              <a:t>B- </a:t>
            </a:r>
            <a:r>
              <a:rPr lang="en-US" b="1" dirty="0" smtClean="0">
                <a:solidFill>
                  <a:srgbClr val="002060"/>
                </a:solidFill>
              </a:rPr>
              <a:t>occupational</a:t>
            </a:r>
            <a:r>
              <a:rPr lang="en-US" dirty="0" smtClean="0"/>
              <a:t>: pneumatic drill, piano player</a:t>
            </a:r>
          </a:p>
          <a:p>
            <a:pPr>
              <a:buNone/>
            </a:pPr>
            <a:r>
              <a:rPr lang="en-US" dirty="0" smtClean="0"/>
              <a:t>C- </a:t>
            </a:r>
            <a:r>
              <a:rPr lang="en-US" b="1" dirty="0" smtClean="0">
                <a:solidFill>
                  <a:srgbClr val="002060"/>
                </a:solidFill>
              </a:rPr>
              <a:t>CTDs</a:t>
            </a:r>
            <a:r>
              <a:rPr lang="en-US" dirty="0" smtClean="0"/>
              <a:t>: scleroderma, SLE, </a:t>
            </a:r>
            <a:r>
              <a:rPr lang="en-US" dirty="0" err="1" smtClean="0"/>
              <a:t>dermatomyositis</a:t>
            </a:r>
            <a:r>
              <a:rPr lang="en-US" dirty="0" smtClean="0"/>
              <a:t>, Rheumatoid arthritis</a:t>
            </a:r>
          </a:p>
          <a:p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D- </a:t>
            </a:r>
            <a:r>
              <a:rPr lang="en-US" b="1" dirty="0" smtClean="0">
                <a:solidFill>
                  <a:srgbClr val="002060"/>
                </a:solidFill>
              </a:rPr>
              <a:t>neurological</a:t>
            </a:r>
            <a:r>
              <a:rPr lang="en-US" dirty="0" smtClean="0"/>
              <a:t>: cervical rib</a:t>
            </a:r>
          </a:p>
          <a:p>
            <a:pPr>
              <a:buNone/>
            </a:pPr>
            <a:r>
              <a:rPr lang="en-US" dirty="0" smtClean="0"/>
              <a:t>E-</a:t>
            </a:r>
            <a:r>
              <a:rPr lang="en-US" b="1" dirty="0" smtClean="0">
                <a:solidFill>
                  <a:srgbClr val="002060"/>
                </a:solidFill>
              </a:rPr>
              <a:t>occlusive arterial diseases</a:t>
            </a:r>
            <a:r>
              <a:rPr lang="en-US" dirty="0" smtClean="0"/>
              <a:t>: </a:t>
            </a:r>
            <a:r>
              <a:rPr lang="en-US" dirty="0" err="1" smtClean="0"/>
              <a:t>Buergers</a:t>
            </a:r>
            <a:r>
              <a:rPr lang="en-US" dirty="0" smtClean="0"/>
              <a:t> disease</a:t>
            </a:r>
          </a:p>
          <a:p>
            <a:pPr>
              <a:buNone/>
            </a:pPr>
            <a:r>
              <a:rPr lang="en-US" dirty="0" smtClean="0"/>
              <a:t>F-</a:t>
            </a:r>
            <a:r>
              <a:rPr lang="en-US" b="1" dirty="0" smtClean="0">
                <a:solidFill>
                  <a:srgbClr val="002060"/>
                </a:solidFill>
              </a:rPr>
              <a:t>toxins &amp; drugs</a:t>
            </a:r>
            <a:r>
              <a:rPr lang="en-US" dirty="0" smtClean="0"/>
              <a:t>: ergot, B-</a:t>
            </a:r>
            <a:r>
              <a:rPr lang="en-US" dirty="0" err="1" smtClean="0"/>
              <a:t>blockers,cyclosporine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G- </a:t>
            </a:r>
            <a:r>
              <a:rPr lang="en-US" b="1" dirty="0" smtClean="0">
                <a:solidFill>
                  <a:srgbClr val="002060"/>
                </a:solidFill>
              </a:rPr>
              <a:t>immunoglobulin disorders</a:t>
            </a:r>
            <a:r>
              <a:rPr lang="en-US" dirty="0" smtClean="0"/>
              <a:t>: </a:t>
            </a:r>
            <a:r>
              <a:rPr lang="en-US" dirty="0" err="1" smtClean="0"/>
              <a:t>cyrogloulinemia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H- </a:t>
            </a:r>
            <a:r>
              <a:rPr lang="en-US" b="1" dirty="0" smtClean="0">
                <a:solidFill>
                  <a:srgbClr val="002060"/>
                </a:solidFill>
              </a:rPr>
              <a:t>cancer &amp; cancer chemotherapy</a:t>
            </a:r>
          </a:p>
          <a:p>
            <a:pPr>
              <a:buNone/>
            </a:pPr>
            <a:r>
              <a:rPr lang="en-US" dirty="0" smtClean="0"/>
              <a:t>Treatment:-treat the underlying cause</a:t>
            </a:r>
          </a:p>
          <a:p>
            <a:pPr>
              <a:buNone/>
            </a:pPr>
            <a:r>
              <a:rPr lang="en-US" dirty="0" smtClean="0"/>
              <a:t>                     - protection from cold</a:t>
            </a:r>
          </a:p>
          <a:p>
            <a:pPr>
              <a:buNone/>
            </a:pPr>
            <a:r>
              <a:rPr lang="en-US" dirty="0" smtClean="0"/>
              <a:t>                    - vasodilators: </a:t>
            </a:r>
            <a:r>
              <a:rPr lang="en-US" dirty="0" err="1" smtClean="0"/>
              <a:t>nifedipine</a:t>
            </a:r>
            <a:r>
              <a:rPr lang="en-US" dirty="0" smtClean="0"/>
              <a:t> 100mgx2/d</a:t>
            </a:r>
          </a:p>
          <a:p>
            <a:pPr>
              <a:buNone/>
            </a:pPr>
            <a:r>
              <a:rPr lang="en-US" dirty="0" smtClean="0"/>
              <a:t>                   - </a:t>
            </a:r>
            <a:r>
              <a:rPr lang="en-US" dirty="0" err="1" smtClean="0"/>
              <a:t>sympathectomy</a:t>
            </a:r>
            <a:r>
              <a:rPr lang="en-US" dirty="0" smtClean="0"/>
              <a:t> in sever cases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4000" b="1" dirty="0" err="1" smtClean="0">
                <a:solidFill>
                  <a:srgbClr val="FF0000"/>
                </a:solidFill>
              </a:rPr>
              <a:t>acrocyanosis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persistant</a:t>
            </a:r>
            <a:r>
              <a:rPr lang="en-US" dirty="0" smtClean="0"/>
              <a:t> bluish discoloration of the hands &amp; feet which may persist during winter time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Ultraviolet(UV)</a:t>
            </a:r>
            <a:r>
              <a:rPr lang="en-US" dirty="0" smtClean="0"/>
              <a:t> light is part of solar radiation.</a:t>
            </a:r>
          </a:p>
          <a:p>
            <a:pPr>
              <a:buNone/>
            </a:pPr>
            <a:r>
              <a:rPr lang="en-US" dirty="0" smtClean="0"/>
              <a:t>It consists of three types: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1-UV-A: 320-400 nm</a:t>
            </a:r>
          </a:p>
          <a:p>
            <a:pPr>
              <a:buNone/>
            </a:pPr>
            <a:r>
              <a:rPr lang="en-US" b="1" dirty="0" smtClean="0"/>
              <a:t>    2- UV-B: 290-320 nm causing sun burn</a:t>
            </a:r>
          </a:p>
          <a:p>
            <a:pPr>
              <a:buNone/>
            </a:pPr>
            <a:r>
              <a:rPr lang="en-US" b="1" dirty="0" smtClean="0"/>
              <a:t>    3- UV-C: 100-290nm …. Germicidal</a:t>
            </a:r>
          </a:p>
          <a:p>
            <a:pPr>
              <a:buNone/>
            </a:pPr>
            <a:r>
              <a:rPr lang="en-US" b="1" dirty="0" smtClean="0"/>
              <a:t> </a:t>
            </a:r>
            <a:endParaRPr lang="ar-IQ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Erythema </a:t>
            </a:r>
            <a:r>
              <a:rPr lang="en-US" sz="4400" b="1" dirty="0" err="1" smtClean="0">
                <a:solidFill>
                  <a:srgbClr val="FF0000"/>
                </a:solidFill>
              </a:rPr>
              <a:t>ab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igne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A characteristic reticular </a:t>
            </a:r>
            <a:r>
              <a:rPr lang="en-US" dirty="0" err="1" smtClean="0"/>
              <a:t>telangiectatic</a:t>
            </a:r>
            <a:r>
              <a:rPr lang="en-US" dirty="0" smtClean="0"/>
              <a:t> and pigmented </a:t>
            </a:r>
            <a:r>
              <a:rPr lang="en-US" dirty="0" err="1" smtClean="0"/>
              <a:t>dermatosis</a:t>
            </a:r>
            <a:r>
              <a:rPr lang="en-US" dirty="0" smtClean="0"/>
              <a:t>, resulting from repeated or prolonged exposure to IR</a:t>
            </a:r>
          </a:p>
          <a:p>
            <a:pPr>
              <a:buNone/>
            </a:pPr>
            <a:r>
              <a:rPr lang="en-US" dirty="0" smtClean="0"/>
              <a:t>   radiation. It most commonly affects the legs of women.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Normal response of skin to UV exposure is tanning :</a:t>
            </a:r>
          </a:p>
          <a:p>
            <a:pPr>
              <a:buNone/>
            </a:pPr>
            <a:r>
              <a:rPr lang="en-US" sz="2800" dirty="0" smtClean="0"/>
              <a:t> 1- </a:t>
            </a:r>
            <a:r>
              <a:rPr lang="en-US" sz="2800" b="1" dirty="0" smtClean="0">
                <a:solidFill>
                  <a:srgbClr val="C00000"/>
                </a:solidFill>
              </a:rPr>
              <a:t>immediate</a:t>
            </a:r>
            <a:r>
              <a:rPr lang="en-US" sz="2800" dirty="0" smtClean="0"/>
              <a:t>: start after few minutes after exposure &amp; last for few hours. It is due to UV-A which causes photo-oxidation of pre-existing melanin.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2- </a:t>
            </a:r>
            <a:r>
              <a:rPr lang="en-US" sz="2800" b="1" dirty="0" smtClean="0">
                <a:solidFill>
                  <a:srgbClr val="C00000"/>
                </a:solidFill>
              </a:rPr>
              <a:t>delayed</a:t>
            </a:r>
            <a:r>
              <a:rPr lang="en-US" sz="2800" dirty="0" smtClean="0"/>
              <a:t> : start after few hours after exposure &amp; last for 2-3 wks. It is due to UV-B which causes production of new melanin by melanocytes</a:t>
            </a:r>
            <a:endParaRPr lang="ar-IQ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Melanin</a:t>
            </a:r>
            <a:r>
              <a:rPr lang="en-US" dirty="0" smtClean="0"/>
              <a:t> is important to protect the epidermis from  sun damage especially the basal layer by forming umbrella like supranuclear capping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sunburn</a:t>
            </a:r>
            <a:endParaRPr lang="ar-IQ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first degree burn, characterized by erythema, swelling, sever itching &amp; burning sensation, even blisters in sever cases, occur in white skin people. The onset is few hours after sun exposure &amp; fade gradually within a week by desquamation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treatment</a:t>
            </a:r>
            <a:r>
              <a:rPr lang="en-US" dirty="0" smtClean="0"/>
              <a:t>: topical </a:t>
            </a:r>
            <a:r>
              <a:rPr lang="en-US" dirty="0" err="1" smtClean="0"/>
              <a:t>xylocaine</a:t>
            </a:r>
            <a:r>
              <a:rPr lang="en-US" dirty="0" smtClean="0"/>
              <a:t> cream</a:t>
            </a:r>
          </a:p>
          <a:p>
            <a:pPr>
              <a:buNone/>
            </a:pPr>
            <a:r>
              <a:rPr lang="en-US" dirty="0" smtClean="0"/>
              <a:t>                      systemic or oral NSAIDS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5635" y="1600200"/>
            <a:ext cx="66127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Photodermatosis</a:t>
            </a: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endParaRPr lang="ar-IQ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Classification: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800" dirty="0" smtClean="0"/>
              <a:t>1- </a:t>
            </a:r>
            <a:r>
              <a:rPr lang="en-US" b="1" dirty="0" smtClean="0">
                <a:solidFill>
                  <a:srgbClr val="002060"/>
                </a:solidFill>
              </a:rPr>
              <a:t>metabolic</a:t>
            </a:r>
            <a:r>
              <a:rPr lang="en-US" sz="2800" dirty="0" smtClean="0"/>
              <a:t>: </a:t>
            </a:r>
            <a:r>
              <a:rPr lang="en-US" sz="2800" dirty="0" err="1" smtClean="0"/>
              <a:t>porphyria</a:t>
            </a:r>
            <a:r>
              <a:rPr lang="en-US" sz="2800" dirty="0" smtClean="0"/>
              <a:t> </a:t>
            </a:r>
            <a:r>
              <a:rPr lang="en-US" sz="2800" dirty="0" err="1" smtClean="0"/>
              <a:t>cutnea</a:t>
            </a:r>
            <a:r>
              <a:rPr lang="en-US" sz="2800" dirty="0" smtClean="0"/>
              <a:t> </a:t>
            </a:r>
            <a:r>
              <a:rPr lang="en-US" sz="2800" dirty="0" err="1" smtClean="0"/>
              <a:t>tarda</a:t>
            </a:r>
            <a:r>
              <a:rPr lang="en-US" sz="2800" dirty="0" smtClean="0"/>
              <a:t>, </a:t>
            </a:r>
            <a:r>
              <a:rPr lang="en-US" sz="2800" dirty="0" err="1" smtClean="0"/>
              <a:t>xeroderma</a:t>
            </a:r>
            <a:r>
              <a:rPr lang="en-US" sz="2800" dirty="0" smtClean="0"/>
              <a:t> pigmentosa, pellagra</a:t>
            </a:r>
          </a:p>
          <a:p>
            <a:pPr>
              <a:buNone/>
            </a:pPr>
            <a:r>
              <a:rPr lang="en-US" sz="2800" dirty="0" smtClean="0"/>
              <a:t>2-</a:t>
            </a:r>
            <a:r>
              <a:rPr lang="en-US" b="1" dirty="0" smtClean="0">
                <a:solidFill>
                  <a:srgbClr val="002060"/>
                </a:solidFill>
              </a:rPr>
              <a:t>drug-induced</a:t>
            </a:r>
            <a:r>
              <a:rPr lang="en-US" sz="2800" dirty="0" smtClean="0"/>
              <a:t>: topical &amp; systemic</a:t>
            </a:r>
          </a:p>
          <a:p>
            <a:pPr>
              <a:buNone/>
            </a:pPr>
            <a:r>
              <a:rPr lang="en-US" sz="2800" dirty="0" smtClean="0"/>
              <a:t>3-</a:t>
            </a:r>
            <a:r>
              <a:rPr lang="en-US" b="1" dirty="0" smtClean="0">
                <a:solidFill>
                  <a:srgbClr val="002060"/>
                </a:solidFill>
              </a:rPr>
              <a:t>diseases aggravated by sunlight</a:t>
            </a:r>
            <a:r>
              <a:rPr lang="en-US" sz="2800" dirty="0" smtClean="0"/>
              <a:t>: SLE, herpes simplex,  </a:t>
            </a:r>
            <a:r>
              <a:rPr lang="en-US" sz="2800" dirty="0" err="1" smtClean="0"/>
              <a:t>rosacea</a:t>
            </a:r>
            <a:r>
              <a:rPr lang="en-US" sz="2800" dirty="0" smtClean="0"/>
              <a:t>, erythema </a:t>
            </a:r>
            <a:r>
              <a:rPr lang="en-US" sz="2800" dirty="0" err="1" smtClean="0"/>
              <a:t>multiforme</a:t>
            </a:r>
            <a:r>
              <a:rPr lang="en-US" sz="2800" dirty="0" smtClean="0"/>
              <a:t>, </a:t>
            </a:r>
            <a:r>
              <a:rPr lang="en-US" sz="2800" dirty="0" err="1" smtClean="0"/>
              <a:t>seb</a:t>
            </a:r>
            <a:r>
              <a:rPr lang="en-US" sz="2800" dirty="0" smtClean="0"/>
              <a:t>. Dermatitis</a:t>
            </a:r>
          </a:p>
          <a:p>
            <a:pPr>
              <a:buNone/>
            </a:pPr>
            <a:r>
              <a:rPr lang="en-US" sz="2800" dirty="0" smtClean="0"/>
              <a:t>4- </a:t>
            </a:r>
            <a:r>
              <a:rPr lang="en-US" b="1" dirty="0" smtClean="0">
                <a:solidFill>
                  <a:srgbClr val="002060"/>
                </a:solidFill>
              </a:rPr>
              <a:t>idiopathic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ar-IQ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A- </a:t>
            </a:r>
            <a:r>
              <a:rPr lang="en-US" sz="3600" b="1" dirty="0" smtClean="0">
                <a:solidFill>
                  <a:srgbClr val="C00000"/>
                </a:solidFill>
              </a:rPr>
              <a:t>polymorphic light eruption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Commonly seen in women between 30-40 yrs , caused by UV-A or UV-B light. The lesions started after few hours &amp; last for few days, commonly seen in spring &amp; early summer. </a:t>
            </a:r>
          </a:p>
          <a:p>
            <a:pPr>
              <a:buNone/>
            </a:pPr>
            <a:r>
              <a:rPr lang="en-US" dirty="0" smtClean="0"/>
              <a:t>The rash consist of itchy papules or macules or plagues &amp; occasionally  small vesicles or urticarial lesions are seen on sun exposed sites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Treatment</a:t>
            </a:r>
            <a:r>
              <a:rPr lang="en-US" dirty="0" smtClean="0"/>
              <a:t>: avoid sun light, using sun screen</a:t>
            </a:r>
          </a:p>
          <a:p>
            <a:pPr>
              <a:buNone/>
            </a:pPr>
            <a:r>
              <a:rPr lang="en-US" dirty="0" smtClean="0"/>
              <a:t>        symptomatic treat. With oral anti histaminic topical steroid.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chloroquine</a:t>
            </a:r>
            <a:r>
              <a:rPr lang="en-US" dirty="0" smtClean="0"/>
              <a:t> or </a:t>
            </a:r>
            <a:r>
              <a:rPr lang="en-US" i="1" dirty="0" smtClean="0"/>
              <a:t>B</a:t>
            </a:r>
            <a:r>
              <a:rPr lang="en-US" dirty="0" smtClean="0"/>
              <a:t> – </a:t>
            </a:r>
            <a:r>
              <a:rPr lang="en-US" dirty="0" err="1" smtClean="0"/>
              <a:t>caroten</a:t>
            </a:r>
            <a:r>
              <a:rPr lang="en-US" dirty="0" smtClean="0"/>
              <a:t>(60mgx2for2wks)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azothioprine</a:t>
            </a:r>
            <a:r>
              <a:rPr lang="en-US" dirty="0" smtClean="0"/>
              <a:t> for refractory cases</a:t>
            </a: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725</Words>
  <Application>Microsoft Office PowerPoint</Application>
  <PresentationFormat>عرض على الشاشة (3:4)‏</PresentationFormat>
  <Paragraphs>73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SKIN DISEASES DUE TO PHYSICAL AGENTS</vt:lpstr>
      <vt:lpstr>عرض تقديمي في PowerPoint</vt:lpstr>
      <vt:lpstr>عرض تقديمي في PowerPoint</vt:lpstr>
      <vt:lpstr>عرض تقديمي في PowerPoint</vt:lpstr>
      <vt:lpstr>sunburn</vt:lpstr>
      <vt:lpstr>عرض تقديمي في PowerPoint</vt:lpstr>
      <vt:lpstr>Photodermatosis </vt:lpstr>
      <vt:lpstr>عرض تقديمي في PowerPoint</vt:lpstr>
      <vt:lpstr>عرض تقديمي في PowerPoint</vt:lpstr>
      <vt:lpstr>عرض تقديمي في PowerPoint</vt:lpstr>
      <vt:lpstr>Drug – induced photosensitivity</vt:lpstr>
      <vt:lpstr>عرض تقديمي في PowerPoint</vt:lpstr>
      <vt:lpstr>عرض تقديمي في PowerPoint</vt:lpstr>
      <vt:lpstr>عرض تقديمي في PowerPoint</vt:lpstr>
      <vt:lpstr>Skin reaction to cold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DISEASES DUE TO PHYSICAL AGENTS</dc:title>
  <dc:creator/>
  <cp:lastModifiedBy>TOSHIBA1</cp:lastModifiedBy>
  <cp:revision>39</cp:revision>
  <dcterms:created xsi:type="dcterms:W3CDTF">2006-08-16T00:00:00Z</dcterms:created>
  <dcterms:modified xsi:type="dcterms:W3CDTF">2019-01-27T05:23:19Z</dcterms:modified>
</cp:coreProperties>
</file>